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E5AC-9E49-43FC-B28D-32D8ECB98ACA}" type="datetimeFigureOut">
              <a:rPr lang="de-DE" smtClean="0"/>
              <a:t>06.03.2020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355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E5AC-9E49-43FC-B28D-32D8ECB98ACA}" type="datetimeFigureOut">
              <a:rPr lang="de-DE" smtClean="0"/>
              <a:t>06.03.2020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7537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E5AC-9E49-43FC-B28D-32D8ECB98ACA}" type="datetimeFigureOut">
              <a:rPr lang="de-DE" smtClean="0"/>
              <a:t>06.03.2020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374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E5AC-9E49-43FC-B28D-32D8ECB98ACA}" type="datetimeFigureOut">
              <a:rPr lang="de-DE" smtClean="0"/>
              <a:t>06.03.2020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1667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E5AC-9E49-43FC-B28D-32D8ECB98ACA}" type="datetimeFigureOut">
              <a:rPr lang="de-DE" smtClean="0"/>
              <a:t>06.03.2020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8170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E5AC-9E49-43FC-B28D-32D8ECB98ACA}" type="datetimeFigureOut">
              <a:rPr lang="de-DE" smtClean="0"/>
              <a:t>06.03.2020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6864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E5AC-9E49-43FC-B28D-32D8ECB98ACA}" type="datetimeFigureOut">
              <a:rPr lang="de-DE" smtClean="0"/>
              <a:t>06.03.2020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5707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E5AC-9E49-43FC-B28D-32D8ECB98ACA}" type="datetimeFigureOut">
              <a:rPr lang="de-DE" smtClean="0"/>
              <a:t>06.03.2020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229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E5AC-9E49-43FC-B28D-32D8ECB98ACA}" type="datetimeFigureOut">
              <a:rPr lang="de-DE" smtClean="0"/>
              <a:t>06.03.2020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1844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E5AC-9E49-43FC-B28D-32D8ECB98ACA}" type="datetimeFigureOut">
              <a:rPr lang="de-DE" smtClean="0"/>
              <a:t>06.03.2020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2626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E5AC-9E49-43FC-B28D-32D8ECB98ACA}" type="datetimeFigureOut">
              <a:rPr lang="de-DE" smtClean="0"/>
              <a:t>06.03.2020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2243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BE5AC-9E49-43FC-B28D-32D8ECB98ACA}" type="datetimeFigureOut">
              <a:rPr lang="de-DE" smtClean="0"/>
              <a:t>06.03.2020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05458-EE5B-4AD3-9EBA-00732C81F4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9125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CustomShape 1"/>
          <p:cNvSpPr/>
          <p:nvPr/>
        </p:nvSpPr>
        <p:spPr>
          <a:xfrm>
            <a:off x="1919639" y="90535"/>
            <a:ext cx="9985667" cy="8170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de-DE" sz="2400" b="1" u="sng" spc="-1" dirty="0" smtClean="0">
                <a:latin typeface="Open Sans"/>
              </a:rPr>
              <a:t>Inhalt Unterweisung Studierende zu Beginn des Semesters</a:t>
            </a:r>
            <a:r>
              <a:rPr lang="de-DE" sz="2400" b="1" u="sng" spc="-1" dirty="0" smtClean="0">
                <a:solidFill>
                  <a:srgbClr val="FFFFFF"/>
                </a:solidFill>
                <a:latin typeface="Open Sans"/>
              </a:rPr>
              <a:t>rhalt</a:t>
            </a:r>
            <a:r>
              <a:rPr lang="de-DE" sz="2400" b="1" spc="-1" dirty="0" smtClean="0">
                <a:solidFill>
                  <a:srgbClr val="FFFFFF"/>
                </a:solidFill>
                <a:latin typeface="Open Sans"/>
              </a:rPr>
              <a:t>bei </a:t>
            </a:r>
            <a:r>
              <a:rPr lang="de-DE" sz="2400" b="1" spc="-1" dirty="0">
                <a:solidFill>
                  <a:srgbClr val="FFFFFF"/>
                </a:solidFill>
                <a:latin typeface="Open Sans"/>
              </a:rPr>
              <a:t>Hausalarmen</a:t>
            </a:r>
            <a:endParaRPr lang="de-DE" sz="2400" spc="-1" dirty="0">
              <a:latin typeface="Arial"/>
            </a:endParaRPr>
          </a:p>
        </p:txBody>
      </p:sp>
      <p:sp>
        <p:nvSpPr>
          <p:cNvPr id="247" name="CustomShape 2"/>
          <p:cNvSpPr/>
          <p:nvPr/>
        </p:nvSpPr>
        <p:spPr>
          <a:xfrm>
            <a:off x="1548143" y="307818"/>
            <a:ext cx="9542351" cy="63374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42720" indent="-340920">
              <a:spcBef>
                <a:spcPts val="550"/>
              </a:spcBef>
            </a:pPr>
            <a:r>
              <a:rPr lang="de-DE" sz="2200" b="1" spc="-1" dirty="0">
                <a:solidFill>
                  <a:srgbClr val="000000"/>
                </a:solidFill>
                <a:latin typeface="Open Sans"/>
                <a:ea typeface="DejaVu Sans"/>
              </a:rPr>
              <a:t> </a:t>
            </a:r>
            <a:endParaRPr lang="de-DE" sz="2200" spc="-1" dirty="0">
              <a:latin typeface="Arial"/>
            </a:endParaRPr>
          </a:p>
          <a:p>
            <a:pPr marL="343080" indent="-342000" algn="just">
              <a:spcBef>
                <a:spcPts val="550"/>
              </a:spcBef>
              <a:buSzPct val="100000"/>
              <a:buBlip>
                <a:blip r:embed="rId2"/>
              </a:buBlip>
            </a:pP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Das Lehrpersonal hat sich im Vorfeld über die Flucht- und Rettungswege im Gebäude vertraut zu machen</a:t>
            </a:r>
            <a:r>
              <a:rPr lang="de-DE" sz="2200" b="1" spc="-1" dirty="0">
                <a:solidFill>
                  <a:srgbClr val="000000"/>
                </a:solidFill>
                <a:latin typeface="Open Sans"/>
              </a:rPr>
              <a:t> 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und die Studierenden über den Sammelplatz des Gebäudes zu informieren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!</a:t>
            </a:r>
          </a:p>
          <a:p>
            <a:pPr marL="343080" indent="-342000" algn="just">
              <a:spcBef>
                <a:spcPts val="550"/>
              </a:spcBef>
              <a:buSzPct val="100000"/>
              <a:buBlip>
                <a:blip r:embed="rId2"/>
              </a:buBlip>
            </a:pPr>
            <a:endParaRPr lang="de-DE" sz="1000" b="1" spc="-1" dirty="0" smtClean="0">
              <a:solidFill>
                <a:srgbClr val="000000"/>
              </a:solidFill>
              <a:latin typeface="Open Sans"/>
            </a:endParaRPr>
          </a:p>
          <a:p>
            <a:pPr marL="1080">
              <a:spcBef>
                <a:spcPts val="550"/>
              </a:spcBef>
              <a:buSzPct val="100000"/>
            </a:pP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    </a:t>
            </a:r>
            <a:r>
              <a:rPr lang="de-DE" sz="2200" b="1" u="sng" spc="-1" dirty="0" smtClean="0">
                <a:solidFill>
                  <a:srgbClr val="000000"/>
                </a:solidFill>
                <a:latin typeface="Open Sans"/>
              </a:rPr>
              <a:t>Im </a:t>
            </a:r>
            <a:r>
              <a:rPr lang="de-DE" sz="2200" b="1" u="sng" spc="-1" dirty="0" smtClean="0">
                <a:solidFill>
                  <a:srgbClr val="000000"/>
                </a:solidFill>
                <a:latin typeface="Open Sans"/>
              </a:rPr>
              <a:t>Alarmfall:</a:t>
            </a:r>
          </a:p>
          <a:p>
            <a:pPr marL="343080" indent="-342000">
              <a:spcBef>
                <a:spcPts val="550"/>
              </a:spcBef>
              <a:buSzPct val="100000"/>
              <a:buBlip>
                <a:blip r:embed="rId2"/>
              </a:buBlip>
            </a:pP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Das </a:t>
            </a:r>
            <a:r>
              <a:rPr lang="de-DE" sz="2200" b="1" spc="-1" dirty="0">
                <a:solidFill>
                  <a:srgbClr val="000000"/>
                </a:solidFill>
                <a:latin typeface="Open Sans"/>
              </a:rPr>
              <a:t>Gebäude unverzüglich verlassen!</a:t>
            </a:r>
          </a:p>
          <a:p>
            <a:pPr marL="343080" indent="-342000">
              <a:spcBef>
                <a:spcPts val="550"/>
              </a:spcBef>
              <a:buSzPct val="100000"/>
              <a:buBlip>
                <a:blip r:embed="rId2"/>
              </a:buBlip>
            </a:pPr>
            <a:r>
              <a:rPr lang="de-DE" sz="2200" b="1" spc="-1" dirty="0">
                <a:solidFill>
                  <a:srgbClr val="000000"/>
                </a:solidFill>
                <a:latin typeface="Open Sans"/>
              </a:rPr>
              <a:t>Gekennzeichnete Fluchtwege benutzen</a:t>
            </a: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!</a:t>
            </a:r>
          </a:p>
          <a:p>
            <a:pPr marL="343080" indent="-342000">
              <a:spcBef>
                <a:spcPts val="550"/>
              </a:spcBef>
              <a:buSzPct val="100000"/>
              <a:buBlip>
                <a:blip r:embed="rId2"/>
              </a:buBlip>
            </a:pPr>
            <a:r>
              <a:rPr lang="de-DE" sz="2200" b="1" spc="-1" dirty="0">
                <a:solidFill>
                  <a:srgbClr val="000000"/>
                </a:solidFill>
                <a:latin typeface="Open Sans"/>
              </a:rPr>
              <a:t>Hilfsbedürftige Personen unterstützen!</a:t>
            </a:r>
          </a:p>
          <a:p>
            <a:pPr marL="343080" indent="-342000">
              <a:spcBef>
                <a:spcPts val="550"/>
              </a:spcBef>
              <a:buSzPct val="100000"/>
              <a:buBlip>
                <a:blip r:embed="rId2"/>
              </a:buBlip>
            </a:pP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Aufzüge sind im Brandfall nicht zu benutzen!</a:t>
            </a:r>
            <a:endParaRPr lang="de-DE" sz="2200" b="1" spc="-1" dirty="0">
              <a:solidFill>
                <a:srgbClr val="000000"/>
              </a:solidFill>
              <a:latin typeface="Open Sans"/>
            </a:endParaRPr>
          </a:p>
          <a:p>
            <a:pPr marL="343080" indent="-342000">
              <a:spcBef>
                <a:spcPts val="550"/>
              </a:spcBef>
              <a:buSzPct val="100000"/>
              <a:buBlip>
                <a:blip r:embed="rId2"/>
              </a:buBlip>
            </a:pPr>
            <a:r>
              <a:rPr lang="de-DE" sz="2200" b="1" spc="-1" dirty="0" smtClean="0">
                <a:solidFill>
                  <a:srgbClr val="000000"/>
                </a:solidFill>
                <a:latin typeface="Open Sans"/>
              </a:rPr>
              <a:t>Festgelegten </a:t>
            </a:r>
            <a:r>
              <a:rPr lang="de-DE" sz="2200" b="1" spc="-1" dirty="0">
                <a:solidFill>
                  <a:srgbClr val="000000"/>
                </a:solidFill>
                <a:latin typeface="Open Sans"/>
              </a:rPr>
              <a:t>Sammelplatz aufsuchen!</a:t>
            </a:r>
          </a:p>
          <a:p>
            <a:pPr marL="343080" indent="-342000">
              <a:spcBef>
                <a:spcPts val="550"/>
              </a:spcBef>
              <a:buSzPct val="100000"/>
              <a:buBlip>
                <a:blip r:embed="rId2"/>
              </a:buBlip>
            </a:pPr>
            <a:r>
              <a:rPr lang="de-DE" sz="2200" b="1" spc="-1" dirty="0">
                <a:solidFill>
                  <a:srgbClr val="000000"/>
                </a:solidFill>
                <a:latin typeface="Open Sans"/>
              </a:rPr>
              <a:t>Bei Erlöschen des akustischen Signals das Gebäude noch nicht betreten!</a:t>
            </a:r>
          </a:p>
          <a:p>
            <a:pPr marL="343080" indent="-342000">
              <a:spcBef>
                <a:spcPts val="550"/>
              </a:spcBef>
              <a:buSzPct val="100000"/>
              <a:buBlip>
                <a:blip r:embed="rId2"/>
              </a:buBlip>
            </a:pPr>
            <a:r>
              <a:rPr lang="de-DE" sz="2200" b="1" spc="-1" dirty="0">
                <a:solidFill>
                  <a:srgbClr val="000000"/>
                </a:solidFill>
                <a:latin typeface="Open Sans"/>
              </a:rPr>
              <a:t>Betreten des Gebäudes erst nach Freigabe!</a:t>
            </a:r>
          </a:p>
          <a:p>
            <a:pPr marL="343080" indent="-342000">
              <a:spcBef>
                <a:spcPts val="550"/>
              </a:spcBef>
              <a:buSzPct val="100000"/>
              <a:buBlip>
                <a:blip r:embed="rId2"/>
              </a:buBlip>
            </a:pPr>
            <a:r>
              <a:rPr lang="de-DE" sz="2200" b="1" spc="-1" dirty="0">
                <a:solidFill>
                  <a:srgbClr val="000000"/>
                </a:solidFill>
                <a:latin typeface="Open Sans"/>
              </a:rPr>
              <a:t>Anweisungen der Einsatzkräfte ist Folge zu leisten!</a:t>
            </a:r>
          </a:p>
          <a:p>
            <a:pPr marL="343080" indent="-342000">
              <a:spcBef>
                <a:spcPts val="550"/>
              </a:spcBef>
              <a:buSzPct val="100000"/>
              <a:buBlip>
                <a:blip r:embed="rId2"/>
              </a:buBlip>
            </a:pPr>
            <a:endParaRPr lang="de-DE" sz="2200" b="1" spc="-1" dirty="0">
              <a:solidFill>
                <a:srgbClr val="000000"/>
              </a:solidFill>
              <a:latin typeface="Open Sans"/>
            </a:endParaRPr>
          </a:p>
          <a:p>
            <a:pPr marL="1080">
              <a:spcBef>
                <a:spcPts val="550"/>
              </a:spcBef>
              <a:buSzPct val="100000"/>
            </a:pPr>
            <a:endParaRPr lang="de-DE" sz="2000" spc="-1" dirty="0">
              <a:latin typeface="Arial"/>
            </a:endParaRPr>
          </a:p>
          <a:p>
            <a:pPr>
              <a:spcBef>
                <a:spcPts val="550"/>
              </a:spcBef>
            </a:pPr>
            <a:endParaRPr lang="de-DE" sz="200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873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</Words>
  <Application>Microsoft Office PowerPoint</Application>
  <PresentationFormat>Breitbild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DejaVu Sans</vt:lpstr>
      <vt:lpstr>Open Sans</vt:lpstr>
      <vt:lpstr>Office</vt:lpstr>
      <vt:lpstr>PowerPoint-Präsentation</vt:lpstr>
    </vt:vector>
  </TitlesOfParts>
  <Company>Otto-von-Guericke-Universität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Karsten, Henriette</dc:creator>
  <cp:lastModifiedBy>Stresow, Ulrich</cp:lastModifiedBy>
  <cp:revision>9</cp:revision>
  <dcterms:created xsi:type="dcterms:W3CDTF">2020-03-05T12:58:02Z</dcterms:created>
  <dcterms:modified xsi:type="dcterms:W3CDTF">2020-03-06T07:42:06Z</dcterms:modified>
</cp:coreProperties>
</file>